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304" r:id="rId4"/>
    <p:sldId id="296" r:id="rId5"/>
    <p:sldId id="273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314" r:id="rId15"/>
    <p:sldId id="294" r:id="rId16"/>
    <p:sldId id="279" r:id="rId17"/>
    <p:sldId id="285" r:id="rId18"/>
    <p:sldId id="288" r:id="rId19"/>
    <p:sldId id="286" r:id="rId20"/>
    <p:sldId id="287" r:id="rId21"/>
    <p:sldId id="313" r:id="rId22"/>
    <p:sldId id="311" r:id="rId23"/>
    <p:sldId id="312" r:id="rId24"/>
    <p:sldId id="297" r:id="rId25"/>
    <p:sldId id="307" r:id="rId26"/>
    <p:sldId id="306" r:id="rId27"/>
    <p:sldId id="300" r:id="rId28"/>
    <p:sldId id="277" r:id="rId29"/>
    <p:sldId id="302" r:id="rId30"/>
    <p:sldId id="303" r:id="rId31"/>
    <p:sldId id="272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60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 smtClean="0"/>
              <a:t>23/5/2019</a:t>
            </a:r>
            <a:endParaRPr lang="en-GB" sz="2800" i="1" dirty="0"/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 (on cardio 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(on cardio 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 dirty="0"/>
              <a:t> correspondence in INTERVAL) results for INF1 as a whole and by proteins.</a:t>
            </a:r>
          </a:p>
          <a:p>
            <a:r>
              <a:rPr lang="en-GB" dirty="0"/>
              <a:t>The latter was complemented with R/</a:t>
            </a:r>
            <a:r>
              <a:rPr lang="en-GB" dirty="0" err="1"/>
              <a:t>MendelianRandomization</a:t>
            </a:r>
            <a:r>
              <a:rPr lang="en-GB" dirty="0"/>
              <a:t>.</a:t>
            </a:r>
          </a:p>
          <a:p>
            <a:r>
              <a:rPr lang="en-GB" dirty="0"/>
              <a:t>Additional results on IBD, rheumatoid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were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meta-analysis.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3" y="1913438"/>
            <a:ext cx="6516625" cy="35241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448" y="1548384"/>
            <a:ext cx="5126392" cy="516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Above-LLOD% and exclusion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in the study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closely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</a:t>
            </a:r>
            <a:r>
              <a:rPr lang="en-GB" dirty="0" smtClean="0"/>
              <a:t>did </a:t>
            </a:r>
            <a:r>
              <a:rPr lang="en-GB" dirty="0"/>
              <a:t>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3385" y="65867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Busy Manhattan plots and above-LLOD%</a:t>
            </a:r>
            <a:endParaRPr lang="en-GB" dirty="0"/>
          </a:p>
        </p:txBody>
      </p:sp>
      <p:graphicFrame>
        <p:nvGraphicFramePr>
          <p:cNvPr id="4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7450126"/>
              </p:ext>
            </p:extLst>
          </p:nvPr>
        </p:nvGraphicFramePr>
        <p:xfrm>
          <a:off x="679268" y="1121832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0.841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IL.20RA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0.035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6203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032" y="1518775"/>
            <a:ext cx="5736336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309360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</a:t>
            </a:r>
            <a:r>
              <a:rPr lang="en-GB" dirty="0" smtClean="0"/>
              <a:t>(cis regions) and </a:t>
            </a:r>
            <a:r>
              <a:rPr lang="en-GB" dirty="0"/>
              <a:t>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 smtClean="0"/>
              <a:t>Primary/secondary and cis/trans signal classifications.</a:t>
            </a:r>
            <a:endParaRPr lang="en-GB" dirty="0"/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v2 outputs.</a:t>
            </a:r>
          </a:p>
          <a:p>
            <a:r>
              <a:rPr lang="en-GB" dirty="0" err="1"/>
              <a:t>Parellel</a:t>
            </a:r>
            <a:r>
              <a:rPr lang="en-GB" dirty="0"/>
              <a:t> effort on </a:t>
            </a:r>
            <a:r>
              <a:rPr lang="en-GB" dirty="0" err="1" smtClean="0"/>
              <a:t>coloc</a:t>
            </a:r>
            <a:r>
              <a:rPr lang="en-GB" dirty="0" smtClean="0"/>
              <a:t>(</a:t>
            </a:r>
            <a:r>
              <a:rPr lang="en-GB" dirty="0" err="1" smtClean="0"/>
              <a:t>alisation</a:t>
            </a:r>
            <a:r>
              <a:rPr lang="en-GB" dirty="0" smtClean="0"/>
              <a:t>) </a:t>
            </a:r>
            <a:r>
              <a:rPr lang="en-GB" dirty="0" err="1"/>
              <a:t>anslysis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248399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072" y="0"/>
            <a:ext cx="5900929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4E74D2E-DD49-4D16-9718-BAA027089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" y="9581"/>
            <a:ext cx="11539728" cy="684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There is strong motivation to integrate genomic, proteomic and phenotypic data for biological and clinical insights (Sun et al. 2018, 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The </a:t>
            </a:r>
            <a:r>
              <a:rPr lang="en-GB" altLang="en-US" dirty="0" smtClean="0"/>
              <a:t>study is one of several initiatives in SCALLOP consortium on </a:t>
            </a:r>
            <a:r>
              <a:rPr lang="en-GB" altLang="en-US" dirty="0" smtClean="0"/>
              <a:t>data using </a:t>
            </a:r>
            <a:r>
              <a:rPr lang="en-GB" altLang="en-US" dirty="0" err="1" smtClean="0"/>
              <a:t>Olink</a:t>
            </a:r>
            <a:r>
              <a:rPr lang="en-GB" altLang="en-US" dirty="0" smtClean="0"/>
              <a:t> assays, </a:t>
            </a:r>
            <a:r>
              <a:rPr lang="en-GB" altLang="en-US" dirty="0" smtClean="0"/>
              <a:t>involving 12 </a:t>
            </a:r>
            <a:r>
              <a:rPr lang="en-GB" altLang="en-US" dirty="0" err="1" smtClean="0"/>
              <a:t>genomewide</a:t>
            </a:r>
            <a:r>
              <a:rPr lang="en-GB" altLang="en-US" dirty="0" smtClean="0"/>
              <a:t> </a:t>
            </a:r>
            <a:r>
              <a:rPr lang="en-GB" altLang="en-US" dirty="0"/>
              <a:t>association </a:t>
            </a:r>
            <a:r>
              <a:rPr lang="en-GB" altLang="en-US" dirty="0" smtClean="0"/>
              <a:t>studies </a:t>
            </a:r>
            <a:r>
              <a:rPr lang="en-GB" altLang="en-US" dirty="0"/>
              <a:t>of 91 </a:t>
            </a:r>
            <a:r>
              <a:rPr lang="en-GB" altLang="en-US" dirty="0" smtClean="0"/>
              <a:t>Inflammation proteins developed for the vital role of </a:t>
            </a:r>
            <a:r>
              <a:rPr lang="en-US" altLang="en-US" dirty="0" smtClean="0"/>
              <a:t>inflammation in </a:t>
            </a:r>
            <a:r>
              <a:rPr lang="en-US" altLang="en-US" dirty="0"/>
              <a:t>immune response and </a:t>
            </a:r>
            <a:r>
              <a:rPr lang="en-US" altLang="en-US" dirty="0" smtClean="0"/>
              <a:t>a </a:t>
            </a:r>
            <a:r>
              <a:rPr lang="en-US" altLang="en-US" dirty="0"/>
              <a:t>range of pathological processes and diseases</a:t>
            </a:r>
            <a:r>
              <a:rPr lang="en-US" altLang="en-US" dirty="0" smtClean="0"/>
              <a:t>.</a:t>
            </a:r>
          </a:p>
          <a:p>
            <a:pPr>
              <a:spcBef>
                <a:spcPct val="0"/>
              </a:spcBef>
              <a:defRPr/>
            </a:pPr>
            <a:r>
              <a:rPr lang="en-US" dirty="0" smtClean="0"/>
              <a:t>The aim is to identify protein quantitative trait loci (</a:t>
            </a:r>
            <a:r>
              <a:rPr lang="en-US" dirty="0" err="1" smtClean="0"/>
              <a:t>pQTLs</a:t>
            </a:r>
            <a:r>
              <a:rPr lang="en-US" dirty="0" smtClean="0"/>
              <a:t>) and assess their biological and/or clinical significance.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9F7981-361E-4496-A12D-6ADAF681D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" y="-12192"/>
            <a:ext cx="11696542" cy="6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5D9A1-4687-483A-A61C-CB300A9F0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Comparison with Kwan et al. </a:t>
            </a:r>
            <a:r>
              <a:rPr lang="en-GB" b="1"/>
              <a:t>(2014)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97A2A-AC31-496D-9258-5A0771E35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chromosome 8 locus here is ~200kb upstream.</a:t>
            </a:r>
          </a:p>
          <a:p>
            <a:r>
              <a:rPr lang="en-GB" dirty="0"/>
              <a:t>Same SNP for the trans signal quoting Kwan et al. (2014). “The chromosome 17 locus identified in the sex-combined meta-analysis encompasses multiple genes, including </a:t>
            </a:r>
            <a:r>
              <a:rPr lang="en-GB" i="1" dirty="0"/>
              <a:t>FLJ40 504</a:t>
            </a:r>
            <a:r>
              <a:rPr lang="en-GB" dirty="0"/>
              <a:t>, </a:t>
            </a:r>
            <a:r>
              <a:rPr lang="en-GB" i="1" dirty="0"/>
              <a:t>POLDIP2</a:t>
            </a:r>
            <a:r>
              <a:rPr lang="en-GB" dirty="0"/>
              <a:t>, </a:t>
            </a:r>
            <a:r>
              <a:rPr lang="en-GB" i="1" dirty="0"/>
              <a:t>TMEM97</a:t>
            </a:r>
            <a:r>
              <a:rPr lang="en-GB" dirty="0"/>
              <a:t>, </a:t>
            </a:r>
            <a:r>
              <a:rPr lang="en-GB" i="1" dirty="0"/>
              <a:t>MIR4723</a:t>
            </a:r>
            <a:r>
              <a:rPr lang="en-GB" dirty="0"/>
              <a:t>, </a:t>
            </a:r>
            <a:r>
              <a:rPr lang="en-GB" i="1" dirty="0"/>
              <a:t>VTN</a:t>
            </a:r>
            <a:r>
              <a:rPr lang="en-GB" dirty="0"/>
              <a:t>, </a:t>
            </a:r>
            <a:r>
              <a:rPr lang="en-GB" i="1" dirty="0"/>
              <a:t>IFT20</a:t>
            </a:r>
            <a:r>
              <a:rPr lang="en-GB" dirty="0"/>
              <a:t>, </a:t>
            </a:r>
            <a:r>
              <a:rPr lang="en-GB" i="1" dirty="0"/>
              <a:t>SARM1</a:t>
            </a:r>
            <a:r>
              <a:rPr lang="en-GB" dirty="0"/>
              <a:t>, </a:t>
            </a:r>
            <a:r>
              <a:rPr lang="en-GB" i="1" dirty="0"/>
              <a:t>TNFAIP1</a:t>
            </a:r>
            <a:r>
              <a:rPr lang="en-GB" dirty="0"/>
              <a:t>, </a:t>
            </a:r>
            <a:r>
              <a:rPr lang="en-GB" i="1" dirty="0"/>
              <a:t>SLC46A1</a:t>
            </a:r>
            <a:r>
              <a:rPr lang="en-GB" dirty="0"/>
              <a:t>, </a:t>
            </a:r>
            <a:r>
              <a:rPr lang="en-GB" i="1" dirty="0"/>
              <a:t>TMEM199</a:t>
            </a:r>
            <a:r>
              <a:rPr lang="en-GB" dirty="0"/>
              <a:t>, and </a:t>
            </a:r>
            <a:r>
              <a:rPr lang="en-GB" i="1" dirty="0"/>
              <a:t>SEBOX</a:t>
            </a:r>
            <a:r>
              <a:rPr lang="en-GB" dirty="0"/>
              <a:t>. The most significant SNP in this locus (rs704) encodes a possibly damaging (predicted by PolyPhen2) missense mutation in the </a:t>
            </a:r>
            <a:r>
              <a:rPr lang="en-GB" i="1" dirty="0"/>
              <a:t>VTN</a:t>
            </a:r>
            <a:r>
              <a:rPr lang="en-GB" dirty="0"/>
              <a:t> gene. Moreover, </a:t>
            </a:r>
            <a:r>
              <a:rPr lang="en-GB" dirty="0" err="1"/>
              <a:t>eQTL</a:t>
            </a:r>
            <a:r>
              <a:rPr lang="en-GB" dirty="0"/>
              <a:t> analyses showed that the SNP was significantly associated with </a:t>
            </a:r>
            <a:r>
              <a:rPr lang="en-GB" i="1" dirty="0"/>
              <a:t>TMEM199 </a:t>
            </a:r>
            <a:r>
              <a:rPr lang="en-GB" dirty="0"/>
              <a:t>expression in pancreas and whole bone, as well as </a:t>
            </a:r>
            <a:r>
              <a:rPr lang="en-GB" i="1" dirty="0"/>
              <a:t>TMEM97</a:t>
            </a:r>
            <a:r>
              <a:rPr lang="en-GB" dirty="0"/>
              <a:t> expression in whole blood. The low </a:t>
            </a:r>
            <a:r>
              <a:rPr lang="en-GB" dirty="0" err="1"/>
              <a:t>RegulomeDB</a:t>
            </a:r>
            <a:r>
              <a:rPr lang="en-GB" dirty="0"/>
              <a:t> score of the SNP also suggested that the SNP has important regulatory functions”.</a:t>
            </a:r>
          </a:p>
        </p:txBody>
      </p:sp>
    </p:spTree>
    <p:extLst>
      <p:ext uri="{BB962C8B-B14F-4D97-AF65-F5344CB8AC3E}">
        <p14:creationId xmlns:p14="http://schemas.microsoft.com/office/powerpoint/2010/main" val="2924643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More signals were introduced by </a:t>
            </a:r>
            <a:r>
              <a:rPr lang="en-GB" sz="2400" dirty="0" err="1" smtClean="0"/>
              <a:t>indels</a:t>
            </a:r>
            <a:r>
              <a:rPr lang="en-GB" sz="2400" dirty="0" smtClean="0"/>
              <a:t> and by inclusion of regions in high LD, 18 </a:t>
            </a:r>
            <a:r>
              <a:rPr lang="en-GB" sz="2400" dirty="0"/>
              <a:t>in case of SNPs vs </a:t>
            </a:r>
            <a:r>
              <a:rPr lang="en-GB" sz="2400" dirty="0" err="1"/>
              <a:t>SNP+indels</a:t>
            </a:r>
            <a:r>
              <a:rPr lang="en-GB" sz="2400" dirty="0"/>
              <a:t>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PLINK –clump-r2 0/GCTA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</a:t>
            </a:r>
            <a:r>
              <a:rPr lang="en-GB" sz="2400" dirty="0" smtClean="0"/>
              <a:t>. </a:t>
            </a:r>
            <a:endParaRPr lang="en-GB" sz="2400" dirty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specific variants.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Regional plots </a:t>
            </a:r>
            <a:r>
              <a:rPr lang="en-GB" sz="2000" dirty="0" smtClean="0"/>
              <a:t>for both cis and trans regions but </a:t>
            </a:r>
            <a:r>
              <a:rPr lang="en-GB" sz="2000" dirty="0" err="1" smtClean="0"/>
              <a:t>LocusZoom</a:t>
            </a:r>
            <a:r>
              <a:rPr lang="en-GB" sz="2000" dirty="0" smtClean="0"/>
              <a:t> won’t be able to show </a:t>
            </a:r>
            <a:r>
              <a:rPr lang="en-GB" sz="2000" dirty="0" err="1" smtClean="0"/>
              <a:t>indel</a:t>
            </a:r>
            <a:r>
              <a:rPr lang="en-GB" sz="2000" dirty="0" smtClean="0"/>
              <a:t> singletons.</a:t>
            </a:r>
            <a:endParaRPr lang="en-GB" sz="2000" dirty="0"/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GB" altLang="en-US" dirty="0">
                <a:latin typeface="Arial" charset="0"/>
              </a:rPr>
              <a:t>The AILD-based </a:t>
            </a:r>
            <a:r>
              <a:rPr lang="en-GB" altLang="en-US" dirty="0" smtClean="0">
                <a:latin typeface="Arial" charset="0"/>
              </a:rPr>
              <a:t>approach reduced </a:t>
            </a:r>
            <a:r>
              <a:rPr lang="en-GB" altLang="en-US" dirty="0">
                <a:latin typeface="Arial" charset="0"/>
              </a:rPr>
              <a:t>the uncertainty in </a:t>
            </a:r>
            <a:r>
              <a:rPr lang="en-GB" altLang="en-US" dirty="0" smtClean="0">
                <a:latin typeface="Arial" charset="0"/>
              </a:rPr>
              <a:t>sliding window </a:t>
            </a:r>
            <a:r>
              <a:rPr lang="en-GB" altLang="en-US" dirty="0">
                <a:latin typeface="Arial" charset="0"/>
              </a:rPr>
              <a:t>specification</a:t>
            </a:r>
            <a:r>
              <a:rPr lang="en-GB" altLang="en-US" dirty="0" smtClean="0">
                <a:latin typeface="Arial" charset="0"/>
              </a:rPr>
              <a:t>.</a:t>
            </a:r>
          </a:p>
          <a:p>
            <a:r>
              <a:rPr lang="en-GB" altLang="en-US" dirty="0" smtClean="0">
                <a:latin typeface="Arial" charset="0"/>
              </a:rPr>
              <a:t>Specific </a:t>
            </a:r>
            <a:r>
              <a:rPr lang="en-GB" altLang="en-US" dirty="0">
                <a:latin typeface="Arial" charset="0"/>
              </a:rPr>
              <a:t>findings on OPG (and also TNFSF14, IL12B, not shown) served </a:t>
            </a:r>
            <a:r>
              <a:rPr lang="en-GB" altLang="en-US" dirty="0" smtClean="0">
                <a:latin typeface="Arial" charset="0"/>
              </a:rPr>
              <a:t>provided solid evidence over the feasibility and validity of the study in relation to earlier </a:t>
            </a:r>
            <a:r>
              <a:rPr lang="en-GB" altLang="en-US" dirty="0">
                <a:latin typeface="Arial" charset="0"/>
              </a:rPr>
              <a:t>work </a:t>
            </a:r>
            <a:r>
              <a:rPr lang="en-GB" altLang="en-US" dirty="0" smtClean="0">
                <a:latin typeface="Arial" charset="0"/>
              </a:rPr>
              <a:t>and on </a:t>
            </a:r>
            <a:r>
              <a:rPr lang="en-GB" altLang="en-US" dirty="0">
                <a:latin typeface="Arial" charset="0"/>
              </a:rPr>
              <a:t>a greater scale. In general, it </a:t>
            </a:r>
            <a:r>
              <a:rPr lang="en-GB" altLang="en-US" dirty="0" smtClean="0">
                <a:latin typeface="Arial" charset="0"/>
              </a:rPr>
              <a:t>is expected to corroborate </a:t>
            </a:r>
            <a:r>
              <a:rPr lang="en-GB" altLang="en-US" dirty="0">
                <a:latin typeface="Arial" charset="0"/>
              </a:rPr>
              <a:t>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</a:t>
            </a:r>
            <a:r>
              <a:rPr lang="en-GB" altLang="en-US" dirty="0" smtClean="0">
                <a:latin typeface="Arial" charset="0"/>
              </a:rPr>
              <a:t>), which will be focus of further analysis. </a:t>
            </a:r>
            <a:endParaRPr lang="en-GB" altLang="en-US" dirty="0">
              <a:latin typeface="Arial" charset="0"/>
            </a:endParaRPr>
          </a:p>
          <a:p>
            <a:r>
              <a:rPr lang="en-GB" altLang="en-US" dirty="0">
                <a:latin typeface="Arial" charset="0"/>
              </a:rPr>
              <a:t>The 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</a:t>
            </a:r>
            <a:r>
              <a:rPr lang="en-GB" altLang="en-US" dirty="0" smtClean="0">
                <a:latin typeface="Arial" charset="0"/>
              </a:rPr>
              <a:t>as with associate implementations such as R packages provides </a:t>
            </a:r>
            <a:r>
              <a:rPr lang="en-GB" altLang="en-US" dirty="0">
                <a:latin typeface="Arial" charset="0"/>
              </a:rPr>
              <a:t>information </a:t>
            </a:r>
            <a:r>
              <a:rPr lang="en-GB" altLang="en-US" dirty="0" smtClean="0">
                <a:latin typeface="Arial" charset="0"/>
              </a:rPr>
              <a:t>will facilitate </a:t>
            </a:r>
            <a:r>
              <a:rPr lang="en-GB" altLang="en-US" dirty="0">
                <a:latin typeface="Arial" charset="0"/>
              </a:rPr>
              <a:t>analysis </a:t>
            </a:r>
            <a:r>
              <a:rPr lang="en-GB" altLang="en-US" dirty="0" smtClean="0">
                <a:latin typeface="Arial" charset="0"/>
              </a:rPr>
              <a:t>across </a:t>
            </a:r>
            <a:r>
              <a:rPr lang="en-GB" altLang="en-US" dirty="0" err="1" smtClean="0">
                <a:latin typeface="Arial" charset="0"/>
              </a:rPr>
              <a:t>Olink</a:t>
            </a:r>
            <a:r>
              <a:rPr lang="en-GB" altLang="en-US" dirty="0">
                <a:latin typeface="Arial" charset="0"/>
              </a:rPr>
              <a:t> </a:t>
            </a:r>
            <a:r>
              <a:rPr lang="en-GB" altLang="en-US" dirty="0" smtClean="0">
                <a:latin typeface="Arial" charset="0"/>
              </a:rPr>
              <a:t>panels </a:t>
            </a:r>
            <a:r>
              <a:rPr lang="en-GB" altLang="en-US" dirty="0">
                <a:latin typeface="Arial" charset="0"/>
              </a:rPr>
              <a:t>in the SCALLOP </a:t>
            </a:r>
            <a:r>
              <a:rPr lang="en-GB" altLang="en-US" dirty="0" smtClean="0">
                <a:latin typeface="Arial" charset="0"/>
              </a:rPr>
              <a:t>consortium with respect to TRYGGVE and overall analysis.</a:t>
            </a:r>
            <a:endParaRPr lang="en-GB" altLang="en-US" dirty="0">
              <a:latin typeface="Arial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A reflection </a:t>
            </a:r>
            <a:r>
              <a:rPr lang="en-GB" b="1" dirty="0"/>
              <a:t>of the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GB" dirty="0"/>
                  <a:t>Discovery, replication – INTERVAL, meta-analysis, NSPHS, and replication.</a:t>
                </a:r>
              </a:p>
              <a:p>
                <a:r>
                  <a:rPr lang="en-GB" dirty="0"/>
                  <a:t>Near-independent signals. PLINK –clump is based on p-value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with more signals than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in GCTA –</a:t>
                </a:r>
                <a:r>
                  <a:rPr lang="en-GB" dirty="0" err="1"/>
                  <a:t>cojo</a:t>
                </a:r>
                <a:r>
                  <a:rPr lang="en-GB" dirty="0"/>
                  <a:t> analysis but both with the prospect for </a:t>
                </a:r>
                <a:r>
                  <a:rPr lang="en-GB" dirty="0" err="1" smtClean="0"/>
                  <a:t>finemapping</a:t>
                </a:r>
                <a:r>
                  <a:rPr lang="en-GB" dirty="0" smtClean="0"/>
                  <a:t>, e.g., PLINK</a:t>
                </a:r>
                <a:r>
                  <a:rPr lang="en-GB" dirty="0"/>
                  <a:t>, GCTA, </a:t>
                </a:r>
                <a:r>
                  <a:rPr lang="en-GB" dirty="0" err="1"/>
                  <a:t>finemap</a:t>
                </a:r>
                <a:r>
                  <a:rPr lang="en-GB" dirty="0"/>
                  <a:t>, and JAM, </a:t>
                </a:r>
                <a:r>
                  <a:rPr lang="en-GB" dirty="0" smtClean="0"/>
                  <a:t>with AILD reference data built on </a:t>
                </a:r>
                <a:r>
                  <a:rPr lang="en-GB" dirty="0" err="1" smtClean="0"/>
                  <a:t>HapMap</a:t>
                </a:r>
                <a:r>
                  <a:rPr lang="en-GB" dirty="0" smtClean="0"/>
                  <a:t> as derived for FUSION and 1KG for </a:t>
                </a:r>
                <a:r>
                  <a:rPr lang="en-GB" dirty="0" err="1" smtClean="0"/>
                  <a:t>LocusZoom</a:t>
                </a:r>
                <a:r>
                  <a:rPr lang="en-GB" dirty="0" smtClean="0"/>
                  <a:t> 1.4.</a:t>
                </a:r>
                <a:endParaRPr lang="en-GB" dirty="0"/>
              </a:p>
              <a:p>
                <a:r>
                  <a:rPr lang="en-GB" dirty="0"/>
                  <a:t>MAF~MAF between cohorts, comparison with P~N meta-analysis. power/winner’s curse – INTERVAL vs INF1, INF1~other panels.</a:t>
                </a:r>
              </a:p>
              <a:p>
                <a:r>
                  <a:rPr lang="en-GB" dirty="0"/>
                  <a:t>Other downstream analysis including annotation, GWAS, </a:t>
                </a:r>
                <a:r>
                  <a:rPr lang="en-GB" dirty="0" err="1"/>
                  <a:t>eQTL</a:t>
                </a:r>
                <a:r>
                  <a:rPr lang="en-GB" dirty="0"/>
                  <a:t>, </a:t>
                </a:r>
                <a:r>
                  <a:rPr lang="en-GB" dirty="0" err="1"/>
                  <a:t>mQTL</a:t>
                </a:r>
                <a:r>
                  <a:rPr lang="en-GB" dirty="0"/>
                  <a:t>, MR, </a:t>
                </a:r>
                <a:r>
                  <a:rPr lang="en-GB" dirty="0" smtClean="0"/>
                  <a:t>pathways (relevant framework built for traits with MAGENTA, MAGMA, PASCAL, </a:t>
                </a:r>
                <a:r>
                  <a:rPr lang="en-GB" dirty="0" err="1" smtClean="0"/>
                  <a:t>DEPICT+databases</a:t>
                </a:r>
                <a:r>
                  <a:rPr lang="en-GB" dirty="0" smtClean="0"/>
                  <a:t> but any analogy with </a:t>
                </a:r>
                <a:r>
                  <a:rPr lang="en-GB" dirty="0" err="1" smtClean="0"/>
                  <a:t>pQTL</a:t>
                </a:r>
                <a:r>
                  <a:rPr lang="en-GB" dirty="0" smtClean="0"/>
                  <a:t>?), </a:t>
                </a:r>
                <a:r>
                  <a:rPr lang="en-GB" dirty="0"/>
                  <a:t>etc.</a:t>
                </a:r>
              </a:p>
              <a:p>
                <a:r>
                  <a:rPr lang="en-GB" dirty="0"/>
                  <a:t>Addition of information on genotyping and cohort characteristics as with elementary summary statistics such as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from INTERVAL, with KORA relatively small for GCTA and possibly also with INF1 for HESS.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501" r="-696" b="-7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4440936" cy="1698171"/>
          </a:xfrm>
        </p:spPr>
        <p:txBody>
          <a:bodyPr>
            <a:normAutofit/>
          </a:bodyPr>
          <a:lstStyle/>
          <a:p>
            <a:r>
              <a:rPr lang="en-GB" dirty="0"/>
              <a:t>CEU support team and facilities on HPC/cardio.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766897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06464"/>
            <a:ext cx="2895600" cy="143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175248" y="3176354"/>
            <a:ext cx="55168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 on </a:t>
            </a:r>
            <a:r>
              <a:rPr lang="en-GB"/>
              <a:t>cis/trans signals and IL.12B.</a:t>
            </a:r>
            <a:endParaRPr lang="en-GB" dirty="0"/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GB" altLang="en-US" sz="2400" b="1" dirty="0">
                <a:latin typeface="Arial" charset="0"/>
              </a:rPr>
              <a:t>Proteins</a:t>
            </a:r>
            <a:r>
              <a:rPr lang="en-GB" altLang="en-US" sz="2400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sz="2400" b="1" dirty="0">
                <a:latin typeface="Arial" charset="0"/>
              </a:rPr>
              <a:t>Genotypes</a:t>
            </a:r>
            <a:r>
              <a:rPr lang="en-GB" altLang="en-US" sz="2400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sz="2400" b="1" dirty="0">
                <a:latin typeface="Arial" charset="0"/>
              </a:rPr>
              <a:t>Model</a:t>
            </a:r>
            <a:r>
              <a:rPr lang="en-GB" altLang="en-US" sz="2400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sz="2400" b="1" dirty="0">
                <a:latin typeface="Arial" charset="0"/>
              </a:rPr>
              <a:t>Meta-analysis</a:t>
            </a:r>
            <a:r>
              <a:rPr lang="en-GB" altLang="en-US" sz="2400" dirty="0">
                <a:latin typeface="Arial" charset="0"/>
              </a:rPr>
              <a:t>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SNP-based meta-analysis on effect sizes.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Clumping and joint/conditional analysis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</a:t>
            </a:r>
            <a:r>
              <a:rPr lang="en-GB" sz="2400" dirty="0"/>
              <a:t>cis/trans classification is now among the functions and accommodates both PLINK and GCTA results; </a:t>
            </a:r>
            <a:r>
              <a:rPr lang="en-GB" sz="2400" dirty="0" err="1"/>
              <a:t>PhenoScanner</a:t>
            </a:r>
            <a:r>
              <a:rPr lang="en-GB" sz="2400" dirty="0"/>
              <a:t> was also integrated.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5522164"/>
              </p:ext>
            </p:extLst>
          </p:nvPr>
        </p:nvGraphicFramePr>
        <p:xfrm>
          <a:off x="374469" y="1219480"/>
          <a:ext cx="10982380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6537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4773530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349605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ulcerative colitis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2,951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 </a:t>
                      </a:r>
                      <a:r>
                        <a:rPr lang="en-GB" sz="2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arthritis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4,902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1" u="none" strike="noStrike" dirty="0">
                          <a:effectLst/>
                        </a:rPr>
                        <a:t>15,335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Mixed successes with pilot on BOLT-LMM and OPG/TNFSF14.</a:t>
            </a:r>
          </a:p>
          <a:p>
            <a:r>
              <a:rPr lang="en-GB" dirty="0"/>
              <a:t>Switch to SNPTEST on transformed measurement ~ age+sex+PC1-PC5, where PCs were derived from a panel of pruned SNPs using PLINK.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</a:t>
            </a:r>
            <a:r>
              <a:rPr lang="en-GB"/>
              <a:t>with TRACKPOSITIONS</a:t>
            </a:r>
            <a:r>
              <a:rPr lang="en-GB" dirty="0"/>
              <a:t>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approximately independent (AI) 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</a:t>
            </a:r>
            <a:r>
              <a:rPr lang="en-GB"/>
              <a:t>, </a:t>
            </a:r>
            <a:r>
              <a:rPr lang="en-GB" smtClean="0"/>
              <a:t>10000</a:t>
            </a:r>
            <a:endParaRPr lang="en-GB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–clump-r2 0, 0.1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1,703 autosomal regions have flanking distances (No of regions) correspondence such that are 250kb (36), 500kb (300) and 10mb (1,701).</a:t>
            </a:r>
          </a:p>
          <a:p>
            <a:r>
              <a:rPr lang="en-GB" dirty="0"/>
              <a:t>Exclude regions in high LD including HLA, giving 1,672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1711</TotalTime>
  <Words>1957</Words>
  <Application>Microsoft Office PowerPoint</Application>
  <PresentationFormat>Widescreen</PresentationFormat>
  <Paragraphs>227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SimSun</vt:lpstr>
      <vt:lpstr>Arial</vt:lpstr>
      <vt:lpstr>Calibri</vt:lpstr>
      <vt:lpstr>Calibri Light</vt:lpstr>
      <vt:lpstr>Cambria Math</vt:lpstr>
      <vt:lpstr>Courier New</vt:lpstr>
      <vt:lpstr>Office Theme</vt:lpstr>
      <vt:lpstr>Genomic dissections of inflammatory proteins</vt:lpstr>
      <vt:lpstr>Introduction</vt:lpstr>
      <vt:lpstr>Olink Proximity Extension Assay (PEA) technology</vt:lpstr>
      <vt:lpstr>Statistical analysis</vt:lpstr>
      <vt:lpstr>PowerPoint Presentation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Above-LLOD% and exclusion</vt:lpstr>
      <vt:lpstr>Busy Manhattan plots and above-LLOD%</vt:lpstr>
      <vt:lpstr>IFN.gamma from &gt;1,000 signals (L) to none (R)</vt:lpstr>
      <vt:lpstr>Results</vt:lpstr>
      <vt:lpstr>Manhattan (L) and Q-Q plots (R) for OPG</vt:lpstr>
      <vt:lpstr>Regional plot (OPG, chr8)</vt:lpstr>
      <vt:lpstr>PowerPoint Presentation</vt:lpstr>
      <vt:lpstr>PowerPoint Presentation</vt:lpstr>
      <vt:lpstr>Comparison with Kwan et al. (2014)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References</vt:lpstr>
      <vt:lpstr>Acknowledgements</vt:lpstr>
      <vt:lpstr>Landmarks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1028</cp:revision>
  <dcterms:created xsi:type="dcterms:W3CDTF">2018-11-11T14:47:16Z</dcterms:created>
  <dcterms:modified xsi:type="dcterms:W3CDTF">2019-05-23T11:00:09Z</dcterms:modified>
</cp:coreProperties>
</file>